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6" r:id="rId1"/>
  </p:sldMasterIdLst>
  <p:sldIdLst>
    <p:sldId id="263" r:id="rId2"/>
    <p:sldId id="256" r:id="rId3"/>
    <p:sldId id="257" r:id="rId4"/>
    <p:sldId id="258" r:id="rId5"/>
    <p:sldId id="259" r:id="rId6"/>
    <p:sldId id="260" r:id="rId7"/>
    <p:sldId id="261" r:id="rId8"/>
    <p:sldId id="262"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40" autoAdjust="0"/>
    <p:restoredTop sz="94660"/>
  </p:normalViewPr>
  <p:slideViewPr>
    <p:cSldViewPr snapToGrid="0">
      <p:cViewPr varScale="1">
        <p:scale>
          <a:sx n="63" d="100"/>
          <a:sy n="63" d="100"/>
        </p:scale>
        <p:origin x="84" y="32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12201452"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914400" y="1752602"/>
            <a:ext cx="103632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914400" y="3611607"/>
            <a:ext cx="103632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5019" y="4953000"/>
            <a:ext cx="12197020"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B0356BB3-0F65-4F3D-9718-1F7B80E11835}" type="datetimeFigureOut">
              <a:rPr lang="en-US" smtClean="0"/>
              <a:pPr/>
              <a:t>4/23/2018</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A50436EB-A31B-412E-BB8E-52E9F671DE08}"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0356BB3-0F65-4F3D-9718-1F7B80E11835}" type="datetimeFigureOut">
              <a:rPr lang="en-US" smtClean="0"/>
              <a:pPr/>
              <a:t>4/23/2018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A50436EB-A31B-412E-BB8E-52E9F671DE08}"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63168" y="1059712"/>
            <a:ext cx="103632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5230284" y="2931712"/>
            <a:ext cx="6096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B0356BB3-0F65-4F3D-9718-1F7B80E11835}" type="datetimeFigureOut">
              <a:rPr lang="en-US" smtClean="0"/>
              <a:pPr/>
              <a:t>4/23/2018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A50436EB-A31B-412E-BB8E-52E9F671DE08}" type="slidenum">
              <a:rPr lang="en-US" smtClean="0"/>
              <a:pPr/>
              <a:t>‹#›</a:t>
            </a:fld>
            <a:endParaRPr lang="en-US"/>
          </a:p>
        </p:txBody>
      </p:sp>
      <p:sp>
        <p:nvSpPr>
          <p:cNvPr id="7" name="Chevron 6"/>
          <p:cNvSpPr/>
          <p:nvPr/>
        </p:nvSpPr>
        <p:spPr>
          <a:xfrm>
            <a:off x="4848907" y="3005472"/>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4600352" y="3005472"/>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481329"/>
            <a:ext cx="53848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6197600" y="1481329"/>
            <a:ext cx="53848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B0356BB3-0F65-4F3D-9718-1F7B80E11835}" type="datetimeFigureOut">
              <a:rPr lang="en-US" smtClean="0"/>
              <a:pPr/>
              <a:t>4/23/2018</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A50436EB-A31B-412E-BB8E-52E9F671DE08}"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109728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609600" y="5410200"/>
            <a:ext cx="5386917"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6193369" y="5410200"/>
            <a:ext cx="5389033"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9600" y="1444295"/>
            <a:ext cx="5386917"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6193368" y="1444295"/>
            <a:ext cx="5389033"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B0356BB3-0F65-4F3D-9718-1F7B80E11835}" type="datetimeFigureOut">
              <a:rPr lang="en-US" smtClean="0"/>
              <a:pPr/>
              <a:t>4/23/2018</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A50436EB-A31B-412E-BB8E-52E9F671DE08}"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B0356BB3-0F65-4F3D-9718-1F7B80E11835}" type="datetimeFigureOut">
              <a:rPr lang="en-US" smtClean="0"/>
              <a:pPr/>
              <a:t>4/23/2018</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A50436EB-A31B-412E-BB8E-52E9F671DE08}"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B0356BB3-0F65-4F3D-9718-1F7B80E11835}" type="datetimeFigureOut">
              <a:rPr lang="en-US" smtClean="0"/>
              <a:pPr/>
              <a:t>4/23/2018</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A50436EB-A31B-412E-BB8E-52E9F671DE0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4876800"/>
            <a:ext cx="9975701"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5892800" y="5355102"/>
            <a:ext cx="5299456"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219200" y="274320"/>
            <a:ext cx="9973056"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8969376" y="6407944"/>
            <a:ext cx="2560320" cy="365760"/>
          </a:xfrm>
        </p:spPr>
        <p:txBody>
          <a:bodyPr/>
          <a:lstStyle>
            <a:extLst/>
          </a:lstStyle>
          <a:p>
            <a:fld id="{B0356BB3-0F65-4F3D-9718-1F7B80E11835}" type="datetimeFigureOut">
              <a:rPr lang="en-US" smtClean="0"/>
              <a:pPr/>
              <a:t>4/23/2018</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A50436EB-A31B-412E-BB8E-52E9F671DE08}"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521643" y="5443402"/>
            <a:ext cx="95504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304800" y="189968"/>
            <a:ext cx="115824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B0356BB3-0F65-4F3D-9718-1F7B80E11835}" type="datetimeFigureOut">
              <a:rPr lang="en-US" smtClean="0"/>
              <a:pPr/>
              <a:t>4/23/2018</a:t>
            </a:fld>
            <a:endParaRPr lang="en-US"/>
          </a:p>
        </p:txBody>
      </p:sp>
      <p:sp>
        <p:nvSpPr>
          <p:cNvPr id="6" name="Footer Placeholder 5"/>
          <p:cNvSpPr>
            <a:spLocks noGrp="1"/>
          </p:cNvSpPr>
          <p:nvPr>
            <p:ph type="ftr" sz="quarter" idx="11"/>
          </p:nvPr>
        </p:nvSpPr>
        <p:spPr>
          <a:xfrm>
            <a:off x="5840097" y="6407945"/>
            <a:ext cx="313424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A50436EB-A31B-412E-BB8E-52E9F671DE08}" type="slidenum">
              <a:rPr lang="en-US" smtClean="0"/>
              <a:pPr/>
              <a:t>‹#›</a:t>
            </a:fld>
            <a:endParaRPr lang="en-US"/>
          </a:p>
        </p:txBody>
      </p:sp>
      <p:sp>
        <p:nvSpPr>
          <p:cNvPr id="2" name="Title 1"/>
          <p:cNvSpPr>
            <a:spLocks noGrp="1"/>
          </p:cNvSpPr>
          <p:nvPr>
            <p:ph type="title"/>
          </p:nvPr>
        </p:nvSpPr>
        <p:spPr>
          <a:xfrm>
            <a:off x="304800" y="4865122"/>
            <a:ext cx="10767243"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955249" y="5001994"/>
            <a:ext cx="5069337"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71414" y="5785023"/>
            <a:ext cx="506933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8056" y="5791253"/>
            <a:ext cx="4536419"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12316" y="5787739"/>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11552149" y="4988440"/>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11303595" y="4988440"/>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1481330"/>
            <a:ext cx="109728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0356BB3-0F65-4F3D-9718-1F7B80E11835}" type="datetimeFigureOut">
              <a:rPr lang="en-US" smtClean="0"/>
              <a:pPr/>
              <a:t>4/23/2018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A50436EB-A31B-412E-BB8E-52E9F671DE0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5351" y="274641"/>
            <a:ext cx="236996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274641"/>
            <a:ext cx="84328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0356BB3-0F65-4F3D-9718-1F7B80E11835}" type="datetimeFigureOut">
              <a:rPr lang="en-US" smtClean="0"/>
              <a:pPr/>
              <a:t>4/23/2018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A50436EB-A31B-412E-BB8E-52E9F671DE0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955249" y="5001994"/>
            <a:ext cx="5069337"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71414" y="5785023"/>
            <a:ext cx="506933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8056" y="5791253"/>
            <a:ext cx="4536419"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12316" y="5787739"/>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609600" y="274638"/>
            <a:ext cx="109728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609600" y="1481329"/>
            <a:ext cx="109728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8969376" y="6407944"/>
            <a:ext cx="2560320" cy="365760"/>
          </a:xfrm>
          <a:prstGeom prst="rect">
            <a:avLst/>
          </a:prstGeom>
        </p:spPr>
        <p:txBody>
          <a:bodyPr vert="horz" anchor="b"/>
          <a:lstStyle>
            <a:lvl1pPr algn="l" eaLnBrk="1" latinLnBrk="0" hangingPunct="1">
              <a:defRPr kumimoji="0" sz="1000">
                <a:solidFill>
                  <a:schemeClr val="tx1"/>
                </a:solidFill>
              </a:defRPr>
            </a:lvl1pPr>
            <a:extLst/>
          </a:lstStyle>
          <a:p>
            <a:fld id="{B0356BB3-0F65-4F3D-9718-1F7B80E11835}" type="datetimeFigureOut">
              <a:rPr lang="en-US" smtClean="0"/>
              <a:pPr/>
              <a:t>4/23/2018</a:t>
            </a:fld>
            <a:endParaRPr lang="en-US"/>
          </a:p>
        </p:txBody>
      </p:sp>
      <p:sp>
        <p:nvSpPr>
          <p:cNvPr id="22" name="Footer Placeholder 21"/>
          <p:cNvSpPr>
            <a:spLocks noGrp="1"/>
          </p:cNvSpPr>
          <p:nvPr>
            <p:ph type="ftr" sz="quarter" idx="3"/>
          </p:nvPr>
        </p:nvSpPr>
        <p:spPr>
          <a:xfrm>
            <a:off x="5840097" y="6407945"/>
            <a:ext cx="313424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11529696" y="6407945"/>
            <a:ext cx="487680" cy="365125"/>
          </a:xfrm>
          <a:prstGeom prst="rect">
            <a:avLst/>
          </a:prstGeom>
        </p:spPr>
        <p:txBody>
          <a:bodyPr vert="horz" anchor="b"/>
          <a:lstStyle>
            <a:lvl1pPr algn="r" eaLnBrk="1" latinLnBrk="0" hangingPunct="1">
              <a:defRPr kumimoji="0" sz="1000" b="0">
                <a:solidFill>
                  <a:schemeClr val="tx1"/>
                </a:solidFill>
              </a:defRPr>
            </a:lvl1pPr>
            <a:extLst/>
          </a:lstStyle>
          <a:p>
            <a:fld id="{A50436EB-A31B-412E-BB8E-52E9F671DE0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Name</a:t>
            </a:r>
            <a:endParaRPr lang="en-US" dirty="0"/>
          </a:p>
        </p:txBody>
      </p:sp>
      <p:sp>
        <p:nvSpPr>
          <p:cNvPr id="3" name="Text Placeholder 2"/>
          <p:cNvSpPr>
            <a:spLocks noGrp="1"/>
          </p:cNvSpPr>
          <p:nvPr>
            <p:ph type="body" idx="1"/>
          </p:nvPr>
        </p:nvSpPr>
        <p:spPr>
          <a:xfrm>
            <a:off x="3080825" y="2987983"/>
            <a:ext cx="6093102" cy="1454888"/>
          </a:xfrm>
        </p:spPr>
        <p:txBody>
          <a:bodyPr/>
          <a:lstStyle/>
          <a:p>
            <a:pPr algn="ctr"/>
            <a:r>
              <a:rPr lang="en-US" dirty="0" smtClean="0"/>
              <a:t>Course</a:t>
            </a:r>
            <a:endParaRPr lang="en-US" dirty="0"/>
          </a:p>
        </p:txBody>
      </p:sp>
    </p:spTree>
    <p:extLst>
      <p:ext uri="{BB962C8B-B14F-4D97-AF65-F5344CB8AC3E}">
        <p14:creationId xmlns:p14="http://schemas.microsoft.com/office/powerpoint/2010/main" val="8362454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US" dirty="0" smtClean="0">
                <a:latin typeface="Times New Roman" panose="02020603050405020304" pitchFamily="18" charset="0"/>
                <a:cs typeface="Times New Roman" panose="02020603050405020304" pitchFamily="18" charset="0"/>
              </a:rPr>
              <a:t>Stadium financing in professional sports</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type="subTitle" idx="1"/>
          </p:nvPr>
        </p:nvSpPr>
        <p:spPr/>
        <p:txBody>
          <a:bodyPr/>
          <a:lstStyle/>
          <a:p>
            <a:r>
              <a:rPr lang="en-US" dirty="0" smtClean="0">
                <a:latin typeface="Times New Roman" panose="02020603050405020304" pitchFamily="18" charset="0"/>
                <a:cs typeface="Times New Roman" panose="02020603050405020304" pitchFamily="18" charset="0"/>
              </a:rPr>
              <a:t>I am opposing the idea of using public tax dollars to partially or fully subsidize the costs of building new professional sports stadium</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30088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latin typeface="Times New Roman" panose="02020603050405020304" pitchFamily="18" charset="0"/>
                <a:cs typeface="Times New Roman" panose="02020603050405020304" pitchFamily="18" charset="0"/>
              </a:rPr>
              <a:t>There is substantial evidence revealing that when state and local governments agree to build or offer incentives for construction of new stadiums, taxpayers are left on the hook for many years. For instance, St. Louis aided in the construction of Edward Jones Dome in 1995. It was the old home of the football club Rams. The team later moved to California. Despite all this, St. Louis is still paying a debt of more than six million dollars a year. The revenue collected from parking and concessions, tax from the hotel and taxes levied on “game day” are all used in financing the debt (Dyreson 2013).</a:t>
            </a:r>
          </a:p>
          <a:p>
            <a:endParaRPr lang="en-US" dirty="0"/>
          </a:p>
        </p:txBody>
      </p:sp>
      <p:sp>
        <p:nvSpPr>
          <p:cNvPr id="2" name="Title 1"/>
          <p:cNvSpPr>
            <a:spLocks noGrp="1"/>
          </p:cNvSpPr>
          <p:nvPr>
            <p:ph type="title"/>
          </p:nvPr>
        </p:nvSpPr>
        <p:spPr>
          <a:xfrm>
            <a:off x="892629" y="500062"/>
            <a:ext cx="10515600" cy="1325563"/>
          </a:xfrm>
        </p:spPr>
        <p:txBody>
          <a:bodyPr/>
          <a:lstStyle/>
          <a:p>
            <a:pPr algn="ctr"/>
            <a:r>
              <a:rPr lang="en-US" dirty="0" smtClean="0">
                <a:latin typeface="Times New Roman" panose="02020603050405020304" pitchFamily="18" charset="0"/>
                <a:cs typeface="Times New Roman" panose="02020603050405020304" pitchFamily="18" charset="0"/>
              </a:rPr>
              <a:t>Reasons for my position</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9942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latin typeface="Times New Roman" panose="02020603050405020304" pitchFamily="18" charset="0"/>
                <a:cs typeface="Times New Roman" panose="02020603050405020304" pitchFamily="18" charset="0"/>
              </a:rPr>
              <a:t>Another reason is that the cities and states that play a role in the construction of new arenas and stadiums rarely get value for their money. One may argue that the construction of these stadium leads to the creation of new job opportunities. On the contrary, these jobs are temporary, and the concession workers only work for less than forty hours a week (Gitter 2014).</a:t>
            </a:r>
          </a:p>
          <a:p>
            <a:r>
              <a:rPr lang="en-US" dirty="0" smtClean="0">
                <a:latin typeface="Times New Roman" panose="02020603050405020304" pitchFamily="18" charset="0"/>
                <a:cs typeface="Times New Roman" panose="02020603050405020304" pitchFamily="18" charset="0"/>
              </a:rPr>
              <a:t>States and cities are sometimes blackmailed by professional sports teams to finance the construction of a new stadium. When these states fail to offer financial support, these teams threaten to leave that particular state or city and relocate elsewhere.</a:t>
            </a:r>
          </a:p>
          <a:p>
            <a:endParaRPr lang="en-US" dirty="0">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p:txBody>
          <a:bodyPr/>
          <a:lstStyle/>
          <a:p>
            <a:pPr algn="ctr"/>
            <a:r>
              <a:rPr lang="en-US" dirty="0" smtClean="0">
                <a:latin typeface="Times New Roman" panose="02020603050405020304" pitchFamily="18" charset="0"/>
                <a:cs typeface="Times New Roman" panose="02020603050405020304" pitchFamily="18" charset="0"/>
              </a:rPr>
              <a:t>Reasons for my position</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29889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latin typeface="Times New Roman" panose="02020603050405020304" pitchFamily="18" charset="0"/>
                <a:cs typeface="Times New Roman" panose="02020603050405020304" pitchFamily="18" charset="0"/>
              </a:rPr>
              <a:t>These professional sports teams are very much capable of financing the constructions of their new professional sports stadium without depending on financial assistance from either states or local governments. For instance, Stan Kroenke, who is the owner of the football club Rams, financed the construction of a new stadium to a tune of close to two billion dollars. The stadium was to be constructed in Inglewood which lies to the southwest of downtown Los Angels. These professional sports teams collect a lot of revenue from the sales of tickets and the sales of their merchandise. They also generate revenue from the auction of broadcasting rights. </a:t>
            </a:r>
          </a:p>
          <a:p>
            <a:endParaRPr lang="en-US" dirty="0">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p:txBody>
          <a:bodyPr/>
          <a:lstStyle/>
          <a:p>
            <a:pPr algn="ctr"/>
            <a:r>
              <a:rPr lang="en-US" dirty="0" smtClean="0">
                <a:latin typeface="Times New Roman" panose="02020603050405020304" pitchFamily="18" charset="0"/>
                <a:cs typeface="Times New Roman" panose="02020603050405020304" pitchFamily="18" charset="0"/>
              </a:rPr>
              <a:t>Reasons for my position</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31711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ctr">
              <a:buNone/>
            </a:pPr>
            <a:r>
              <a:rPr lang="en-US" u="sng" dirty="0" smtClean="0">
                <a:latin typeface="Times New Roman" panose="02020603050405020304" pitchFamily="18" charset="0"/>
                <a:cs typeface="Times New Roman" panose="02020603050405020304" pitchFamily="18" charset="0"/>
              </a:rPr>
              <a:t>Advantages</a:t>
            </a:r>
          </a:p>
          <a:p>
            <a:pPr marL="0" indent="0">
              <a:buNone/>
            </a:pPr>
            <a:r>
              <a:rPr lang="en-US" dirty="0" smtClean="0">
                <a:latin typeface="Times New Roman" panose="02020603050405020304" pitchFamily="18" charset="0"/>
                <a:cs typeface="Times New Roman" panose="02020603050405020304" pitchFamily="18" charset="0"/>
              </a:rPr>
              <a:t>The money which was to be used for financing the construction of new stadiums can be diverted to other sectors of the economy which are equally important such as health and defense.</a:t>
            </a:r>
          </a:p>
          <a:p>
            <a:pPr marL="0" indent="0">
              <a:buNone/>
            </a:pPr>
            <a:r>
              <a:rPr lang="en-US" dirty="0" smtClean="0">
                <a:latin typeface="Times New Roman" panose="02020603050405020304" pitchFamily="18" charset="0"/>
                <a:cs typeface="Times New Roman" panose="02020603050405020304" pitchFamily="18" charset="0"/>
              </a:rPr>
              <a:t>When these stadiums are under construction, many individuals get employment opportunities. Although these jobs occur on a temporary basis, they play a pivotal role in enhancing the lives of these individuals for the better. Seasonal employment is far much better than being unemployed at all (Gaffney 2014). </a:t>
            </a:r>
          </a:p>
          <a:p>
            <a:pPr marL="0" indent="0">
              <a:buNone/>
            </a:pPr>
            <a:endParaRPr lang="en-US" dirty="0"/>
          </a:p>
        </p:txBody>
      </p:sp>
      <p:sp>
        <p:nvSpPr>
          <p:cNvPr id="2" name="Title 1"/>
          <p:cNvSpPr>
            <a:spLocks noGrp="1"/>
          </p:cNvSpPr>
          <p:nvPr>
            <p:ph type="title"/>
          </p:nvPr>
        </p:nvSpPr>
        <p:spPr/>
        <p:txBody>
          <a:bodyPr/>
          <a:lstStyle/>
          <a:p>
            <a:pPr algn="ctr"/>
            <a:r>
              <a:rPr lang="en-US" dirty="0" smtClean="0">
                <a:latin typeface="Times New Roman" panose="02020603050405020304" pitchFamily="18" charset="0"/>
                <a:cs typeface="Times New Roman" panose="02020603050405020304" pitchFamily="18" charset="0"/>
              </a:rPr>
              <a:t>Advantages and Disadvantages of my position</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535607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latin typeface="Times New Roman" panose="02020603050405020304" pitchFamily="18" charset="0"/>
                <a:cs typeface="Times New Roman" panose="02020603050405020304" pitchFamily="18" charset="0"/>
              </a:rPr>
              <a:t>The construction of stadiums is very capital intensive and therefore, not all individuals or companies can venture into this kind of investments. The issue of being capital intensive discourages the growth of the sports industry as more investments are required for the proper growth of any industry.</a:t>
            </a:r>
          </a:p>
          <a:p>
            <a:r>
              <a:rPr lang="en-US" dirty="0" smtClean="0">
                <a:latin typeface="Times New Roman" panose="02020603050405020304" pitchFamily="18" charset="0"/>
                <a:cs typeface="Times New Roman" panose="02020603050405020304" pitchFamily="18" charset="0"/>
              </a:rPr>
              <a:t>Very many talented individuals may not get a chance to utilize their talents as lack of government involvement in the sports industry may slow down the growth of the industry. Some of these individuals may end up engaging in malicious activities such as crimes and drug trafficking.</a:t>
            </a:r>
          </a:p>
          <a:p>
            <a:endParaRPr lang="en-US" dirty="0"/>
          </a:p>
        </p:txBody>
      </p:sp>
      <p:sp>
        <p:nvSpPr>
          <p:cNvPr id="2" name="Title 1"/>
          <p:cNvSpPr>
            <a:spLocks noGrp="1"/>
          </p:cNvSpPr>
          <p:nvPr>
            <p:ph type="title"/>
          </p:nvPr>
        </p:nvSpPr>
        <p:spPr/>
        <p:txBody>
          <a:bodyPr/>
          <a:lstStyle/>
          <a:p>
            <a:pPr algn="ctr"/>
            <a:r>
              <a:rPr lang="en-US" dirty="0" smtClean="0">
                <a:latin typeface="Times New Roman" panose="02020603050405020304" pitchFamily="18" charset="0"/>
                <a:cs typeface="Times New Roman" panose="02020603050405020304" pitchFamily="18" charset="0"/>
              </a:rPr>
              <a:t>Disadvantages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14965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a:latin typeface="Times New Roman" panose="02020603050405020304" pitchFamily="18" charset="0"/>
                <a:cs typeface="Times New Roman" panose="02020603050405020304" pitchFamily="18" charset="0"/>
              </a:rPr>
              <a:t>Gaffney, Christopher. "A World Cup for whom? The impact of the 2014 World Cup on Brazilian football stadiums and cultures." </a:t>
            </a:r>
            <a:r>
              <a:rPr lang="en-US" i="1" dirty="0">
                <a:latin typeface="Times New Roman" panose="02020603050405020304" pitchFamily="18" charset="0"/>
                <a:cs typeface="Times New Roman" panose="02020603050405020304" pitchFamily="18" charset="0"/>
              </a:rPr>
              <a:t>P. Fontes, &amp; BB Holanda, The country of Football: Politcs, Popular Culture, and the Beautiful Game in Brazil</a:t>
            </a:r>
            <a:r>
              <a:rPr lang="en-US" dirty="0">
                <a:latin typeface="Times New Roman" panose="02020603050405020304" pitchFamily="18" charset="0"/>
                <a:cs typeface="Times New Roman" panose="02020603050405020304" pitchFamily="18" charset="0"/>
              </a:rPr>
              <a:t>(2014): 187-206</a:t>
            </a:r>
            <a:r>
              <a:rPr lang="en-US" dirty="0" smtClean="0">
                <a:latin typeface="Times New Roman" panose="02020603050405020304" pitchFamily="18" charset="0"/>
                <a:cs typeface="Times New Roman" panose="02020603050405020304" pitchFamily="18" charset="0"/>
              </a:rPr>
              <a:t>.</a:t>
            </a:r>
          </a:p>
          <a:p>
            <a:r>
              <a:rPr lang="en-US" dirty="0">
                <a:latin typeface="Times New Roman" panose="02020603050405020304" pitchFamily="18" charset="0"/>
                <a:cs typeface="Times New Roman" panose="02020603050405020304" pitchFamily="18" charset="0"/>
              </a:rPr>
              <a:t>Gitter, Seth R., and Thomas A. Rhoads. "Stadium construction and minor league baseball attendance." </a:t>
            </a:r>
            <a:r>
              <a:rPr lang="en-US" i="1" dirty="0">
                <a:latin typeface="Times New Roman" panose="02020603050405020304" pitchFamily="18" charset="0"/>
                <a:cs typeface="Times New Roman" panose="02020603050405020304" pitchFamily="18" charset="0"/>
              </a:rPr>
              <a:t>Contemporary Economic Policy</a:t>
            </a:r>
            <a:r>
              <a:rPr lang="en-US" dirty="0">
                <a:latin typeface="Times New Roman" panose="02020603050405020304" pitchFamily="18" charset="0"/>
                <a:cs typeface="Times New Roman" panose="02020603050405020304" pitchFamily="18" charset="0"/>
              </a:rPr>
              <a:t> 32.1 (2014): 144-154</a:t>
            </a:r>
            <a:r>
              <a:rPr lang="en-US" dirty="0" smtClean="0">
                <a:latin typeface="Times New Roman" panose="02020603050405020304" pitchFamily="18" charset="0"/>
                <a:cs typeface="Times New Roman" panose="02020603050405020304" pitchFamily="18" charset="0"/>
              </a:rPr>
              <a:t>.</a:t>
            </a:r>
          </a:p>
          <a:p>
            <a:r>
              <a:rPr lang="en-US" dirty="0">
                <a:latin typeface="Times New Roman" panose="02020603050405020304" pitchFamily="18" charset="0"/>
                <a:cs typeface="Times New Roman" panose="02020603050405020304" pitchFamily="18" charset="0"/>
              </a:rPr>
              <a:t>Dyreson, Mark, and Robert Trumpbour, eds. </a:t>
            </a:r>
            <a:r>
              <a:rPr lang="en-US" i="1" dirty="0">
                <a:latin typeface="Times New Roman" panose="02020603050405020304" pitchFamily="18" charset="0"/>
                <a:cs typeface="Times New Roman" panose="02020603050405020304" pitchFamily="18" charset="0"/>
              </a:rPr>
              <a:t>The rise of stadiums in the modern United States: Cathedrals of sport</a:t>
            </a:r>
            <a:r>
              <a:rPr lang="en-US" dirty="0">
                <a:latin typeface="Times New Roman" panose="02020603050405020304" pitchFamily="18" charset="0"/>
                <a:cs typeface="Times New Roman" panose="02020603050405020304" pitchFamily="18" charset="0"/>
              </a:rPr>
              <a:t>. Routledge, 2013.</a:t>
            </a:r>
          </a:p>
        </p:txBody>
      </p:sp>
      <p:sp>
        <p:nvSpPr>
          <p:cNvPr id="2" name="Title 1"/>
          <p:cNvSpPr>
            <a:spLocks noGrp="1"/>
          </p:cNvSpPr>
          <p:nvPr>
            <p:ph type="title"/>
          </p:nvPr>
        </p:nvSpPr>
        <p:spPr/>
        <p:txBody>
          <a:bodyPr/>
          <a:lstStyle/>
          <a:p>
            <a:pPr algn="ctr"/>
            <a:r>
              <a:rPr lang="en-US" dirty="0" smtClean="0">
                <a:latin typeface="Times New Roman" panose="02020603050405020304" pitchFamily="18" charset="0"/>
                <a:cs typeface="Times New Roman" panose="02020603050405020304" pitchFamily="18" charset="0"/>
              </a:rPr>
              <a:t>References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9271861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116</TotalTime>
  <Words>607</Words>
  <Application>Microsoft Office PowerPoint</Application>
  <PresentationFormat>Widescreen</PresentationFormat>
  <Paragraphs>22</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Lucida Sans Unicode</vt:lpstr>
      <vt:lpstr>Times New Roman</vt:lpstr>
      <vt:lpstr>Verdana</vt:lpstr>
      <vt:lpstr>Wingdings 2</vt:lpstr>
      <vt:lpstr>Wingdings 3</vt:lpstr>
      <vt:lpstr>Concourse</vt:lpstr>
      <vt:lpstr>Name</vt:lpstr>
      <vt:lpstr>Stadium financing in professional sports</vt:lpstr>
      <vt:lpstr>Reasons for my position</vt:lpstr>
      <vt:lpstr>Reasons for my position</vt:lpstr>
      <vt:lpstr>Reasons for my position</vt:lpstr>
      <vt:lpstr>Advantages and Disadvantages of my position</vt:lpstr>
      <vt:lpstr>Disadvantages</vt:lpstr>
      <vt:lpstr>References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Stadium financing in professional sports</dc:title>
  <dc:creator>user</dc:creator>
  <cp:lastModifiedBy>JONNY</cp:lastModifiedBy>
  <cp:revision>16</cp:revision>
  <dcterms:created xsi:type="dcterms:W3CDTF">2018-04-22T19:15:16Z</dcterms:created>
  <dcterms:modified xsi:type="dcterms:W3CDTF">2018-04-22T21:32:21Z</dcterms:modified>
</cp:coreProperties>
</file>